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Heebo Light" panose="020F0302020204030204" pitchFamily="34" charset="0"/>
      <p:regular r:id="rId10"/>
    </p:embeddedFont>
    <p:embeddedFont>
      <p:font typeface="Montserrat" pitchFamily="2" charset="77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8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641" y="688300"/>
            <a:ext cx="8036719" cy="2965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50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Exoplanet Detection AI System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553641" y="3891201"/>
            <a:ext cx="5103852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Voyagerss | NASA Space Apps Challenge 2025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3641" y="4375547"/>
            <a:ext cx="8036719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Challenge: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 World Away – Hunting for Exoplanets with AI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3641" y="4806553"/>
            <a:ext cx="8036719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"AI for discovering new worlds beyond our solar system."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53641" y="5395674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Mission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53641" y="5800963"/>
            <a:ext cx="4667726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Democratizing exoplanet discovery through advanced machine learning, making NASA's wealth of space data accessible to researchers, educators, and space enthusiasts worldwide.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614749" y="5395674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614749" y="5800963"/>
            <a:ext cx="2983230" cy="247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Dhruvil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2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Satani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614749" y="6180653"/>
            <a:ext cx="2983230" cy="253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Dharmik Kakadiya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607130" y="6562010"/>
            <a:ext cx="298323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Niharika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614749" y="6892051"/>
            <a:ext cx="298323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Anjali Dhanani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629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Universe Through AI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2085" y="2236351"/>
            <a:ext cx="7712631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Exoplanet Detection AI System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is an advanced machine learning platform that identifies and classifies exoplanets using NASA's Kepler, K2, and TESS mission data with unprecedented precision.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02085" y="3447931"/>
            <a:ext cx="7712631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integrating cutting-edge astrophysics principles with modern data science techniques, our system distinguishes between confirmed exoplanets, planetary candidates, and false positives with remarkable </a:t>
            </a:r>
            <a:r>
              <a:rPr lang="en-US" sz="1600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95.2% accuracy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02085" y="4659511"/>
            <a:ext cx="3754041" cy="1520547"/>
          </a:xfrm>
          <a:prstGeom prst="roundRect">
            <a:avLst>
              <a:gd name="adj" fmla="val 5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14135" y="4871561"/>
            <a:ext cx="261747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Detection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14135" y="5313640"/>
            <a:ext cx="332994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Multi-mission data integration from NASA's premier space telescopes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0556" y="4659511"/>
            <a:ext cx="3754160" cy="1520547"/>
          </a:xfrm>
          <a:prstGeom prst="roundRect">
            <a:avLst>
              <a:gd name="adj" fmla="val 5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372606" y="4871561"/>
            <a:ext cx="30562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Classification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372606" y="5313640"/>
            <a:ext cx="333005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Ensemble ML algorithms for reliable exoplanet identification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2085" y="6384488"/>
            <a:ext cx="7712631" cy="1193363"/>
          </a:xfrm>
          <a:prstGeom prst="roundRect">
            <a:avLst>
              <a:gd name="adj" fmla="val 719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14135" y="6596539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Democratic Access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414135" y="7038618"/>
            <a:ext cx="728853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User-friendly tools for global research and education communities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442" y="563761"/>
            <a:ext cx="7711916" cy="1278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Data to Discovery: How the System Works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442" y="2190155"/>
            <a:ext cx="204549" cy="25574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442" y="2474119"/>
            <a:ext cx="3753683" cy="228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2442" y="2622113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Pipeline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6202442" y="3064550"/>
            <a:ext cx="375368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API integration from NASA Exoplanet Archive with automated quality validation, missing value imputation, and comprehensive normalization protocols.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675" y="2190155"/>
            <a:ext cx="204549" cy="25574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675" y="2474119"/>
            <a:ext cx="3753683" cy="2286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160675" y="2622113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Models</a:t>
            </a:r>
            <a:endParaRPr lang="en-US" sz="2000" dirty="0"/>
          </a:p>
        </p:txBody>
      </p:sp>
      <p:sp>
        <p:nvSpPr>
          <p:cNvPr id="11" name="Text 4"/>
          <p:cNvSpPr/>
          <p:nvPr/>
        </p:nvSpPr>
        <p:spPr>
          <a:xfrm>
            <a:off x="10160675" y="3064550"/>
            <a:ext cx="3753683" cy="1635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Sophisticated ensemble algorithms, including Random Forest,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LightGBM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and Neural Networks, with automated hyperparameter tuning and rigorous k-fold cross-validation.</a:t>
            </a:r>
            <a:endParaRPr lang="en-US" sz="16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442" y="5058370"/>
            <a:ext cx="204549" cy="25574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2442" y="5362694"/>
            <a:ext cx="7711916" cy="2286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202442" y="5531168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Interface</a:t>
            </a:r>
            <a:endParaRPr lang="en-US" sz="2000" dirty="0"/>
          </a:p>
        </p:txBody>
      </p:sp>
      <p:sp>
        <p:nvSpPr>
          <p:cNvPr id="15" name="Text 6"/>
          <p:cNvSpPr/>
          <p:nvPr/>
        </p:nvSpPr>
        <p:spPr>
          <a:xfrm>
            <a:off x="6202442" y="5973604"/>
            <a:ext cx="77119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Flask-based interactive dashboard featuring real-time prediction capabilities, batch processing for large datasets, and comprehensive visualization tools.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6202442" y="7011472"/>
            <a:ext cx="77119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modular architecture ensures scalability, maintainability, and seamless integration with NASA's expanding mission data repositories.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11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471" y="2549128"/>
            <a:ext cx="5949791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Powered by NASA Mission Data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471" y="3248858"/>
            <a:ext cx="135714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leverages decades of groundbreaking space telescope observations, transforming raw astronomical data into actionable exoplanet discoveries.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9471" y="5410200"/>
            <a:ext cx="13571458" cy="15240"/>
          </a:xfrm>
          <a:prstGeom prst="roundRect">
            <a:avLst>
              <a:gd name="adj" fmla="val 41698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867269" y="4956393"/>
            <a:ext cx="15240" cy="453866"/>
          </a:xfrm>
          <a:prstGeom prst="roundRect">
            <a:avLst>
              <a:gd name="adj" fmla="val 41698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704749" y="5240000"/>
            <a:ext cx="340400" cy="34040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761423" y="5268337"/>
            <a:ext cx="22693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611041" y="3661053"/>
            <a:ext cx="252793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Kepler Mission (2009–2017)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80680" y="3988117"/>
            <a:ext cx="638877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150,000+ stars observed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80680" y="4320897"/>
            <a:ext cx="6388775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Revolutionary transit photometry established the foundation for modern exoplanet detection, contributing over 2,600 confirmed exoplanets to our training dataset.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7307342" y="5410140"/>
            <a:ext cx="15240" cy="453866"/>
          </a:xfrm>
          <a:prstGeom prst="roundRect">
            <a:avLst>
              <a:gd name="adj" fmla="val 41698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144822" y="5240000"/>
            <a:ext cx="340400" cy="34040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201495" y="5268337"/>
            <a:ext cx="22693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775603" y="6015395"/>
            <a:ext cx="307907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K2 Extended Mission (2014–2018)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4120753" y="6342459"/>
            <a:ext cx="638877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19 campaigns, 500+ new planets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4120753" y="6675239"/>
            <a:ext cx="6388775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Expanded observational capabilities across the ecliptic plane, providing diverse stellar environments and planetary system architectures for enhanced model robustness.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10747534" y="4956393"/>
            <a:ext cx="15240" cy="453866"/>
          </a:xfrm>
          <a:prstGeom prst="roundRect">
            <a:avLst>
              <a:gd name="adj" fmla="val 41698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10585013" y="5240000"/>
            <a:ext cx="340400" cy="34040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0641687" y="5268337"/>
            <a:ext cx="22693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128641" y="3661053"/>
            <a:ext cx="325338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TESS All-Sky Survey (2018–present)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7560945" y="3988117"/>
            <a:ext cx="638877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Bright nearby stars, ongoing discoveries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7560945" y="4320897"/>
            <a:ext cx="6388775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all-sky monitoring delivers continuous data streams, enabling real-time model updates and validation against the latest astronomical discoveries.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529471" y="7329488"/>
            <a:ext cx="135714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sourced from NASA Exoplanet Archive and official mission repositories.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6190"/>
            <a:ext cx="11364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Metrics &amp; Core Capabilities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1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831425"/>
            <a:ext cx="5564862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839045"/>
            <a:ext cx="5549622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2982754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806904" y="2982754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Value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489365"/>
            <a:ext cx="5549622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343" y="3633073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806904" y="3633073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95.2%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139684"/>
            <a:ext cx="5549622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28343" y="4283393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806904" y="4283393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92.8%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790003"/>
            <a:ext cx="5549622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28343" y="4933712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Recall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806904" y="4933712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91.5%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440323"/>
            <a:ext cx="5549622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28343" y="5584031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806904" y="5584031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92.1%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353413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Ensemble learning architecture ensures both reliability and interpretability in exoplanet classification decisions.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919674" y="2221944"/>
            <a:ext cx="4055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Importance Analysis</a:t>
            </a:r>
            <a:endParaRPr lang="en-US" sz="22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74" y="2831425"/>
            <a:ext cx="6924437" cy="38776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0297" y="475298"/>
            <a:ext cx="6895862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Hands-on AI Exploration for Astronomers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470297" y="1096804"/>
            <a:ext cx="8203406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interactive web interface bridges the gap between complex machine learning algorithms and practical astronomical research, making advanced exoplanet detection accessible to users across all experience levels.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70297" y="1677948"/>
            <a:ext cx="8203406" cy="1326833"/>
          </a:xfrm>
          <a:prstGeom prst="roundRect">
            <a:avLst>
              <a:gd name="adj" fmla="val 42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19" y="1819870"/>
            <a:ext cx="403146" cy="40314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67" y="1908096"/>
            <a:ext cx="181332" cy="226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219" y="2357318"/>
            <a:ext cx="1679853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Prediction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612219" y="2647831"/>
            <a:ext cx="79195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 parameter entry for individual planetary systems with real-time classification results and confidence intervals.</a:t>
            </a:r>
            <a:endParaRPr lang="en-US" sz="1050" dirty="0"/>
          </a:p>
        </p:txBody>
      </p:sp>
      <p:sp>
        <p:nvSpPr>
          <p:cNvPr id="10" name="Shape 5"/>
          <p:cNvSpPr/>
          <p:nvPr/>
        </p:nvSpPr>
        <p:spPr>
          <a:xfrm>
            <a:off x="470297" y="3139083"/>
            <a:ext cx="8203406" cy="1326833"/>
          </a:xfrm>
          <a:prstGeom prst="roundRect">
            <a:avLst>
              <a:gd name="adj" fmla="val 42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19" y="3281005"/>
            <a:ext cx="403146" cy="403146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67" y="3369231"/>
            <a:ext cx="181332" cy="22669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2219" y="3818453"/>
            <a:ext cx="1679853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Batch Processing</a:t>
            </a:r>
            <a:endParaRPr lang="en-US" sz="1300" dirty="0"/>
          </a:p>
        </p:txBody>
      </p:sp>
      <p:sp>
        <p:nvSpPr>
          <p:cNvPr id="14" name="Text 7"/>
          <p:cNvSpPr/>
          <p:nvPr/>
        </p:nvSpPr>
        <p:spPr>
          <a:xfrm>
            <a:off x="612219" y="4108966"/>
            <a:ext cx="79195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CSV-based bulk classification for large datasets, enabling efficient analysis of extensive observational catalogs.</a:t>
            </a:r>
            <a:endParaRPr lang="en-US" sz="1050" dirty="0"/>
          </a:p>
        </p:txBody>
      </p:sp>
      <p:sp>
        <p:nvSpPr>
          <p:cNvPr id="15" name="Shape 8"/>
          <p:cNvSpPr/>
          <p:nvPr/>
        </p:nvSpPr>
        <p:spPr>
          <a:xfrm>
            <a:off x="470297" y="4600218"/>
            <a:ext cx="8203406" cy="1326833"/>
          </a:xfrm>
          <a:prstGeom prst="roundRect">
            <a:avLst>
              <a:gd name="adj" fmla="val 42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19" y="4742140"/>
            <a:ext cx="403146" cy="403146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067" y="4830366"/>
            <a:ext cx="181332" cy="22669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12219" y="5279588"/>
            <a:ext cx="203406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 Dashboard</a:t>
            </a:r>
            <a:endParaRPr lang="en-US" sz="1300" dirty="0"/>
          </a:p>
        </p:txBody>
      </p:sp>
      <p:sp>
        <p:nvSpPr>
          <p:cNvPr id="19" name="Text 10"/>
          <p:cNvSpPr/>
          <p:nvPr/>
        </p:nvSpPr>
        <p:spPr>
          <a:xfrm>
            <a:off x="612219" y="5570101"/>
            <a:ext cx="79195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Interactive exploration of mission data, class distributions, statistical trends, and discovery timelines.</a:t>
            </a:r>
            <a:endParaRPr lang="en-US" sz="1050" dirty="0"/>
          </a:p>
        </p:txBody>
      </p:sp>
      <p:sp>
        <p:nvSpPr>
          <p:cNvPr id="20" name="Shape 11"/>
          <p:cNvSpPr/>
          <p:nvPr/>
        </p:nvSpPr>
        <p:spPr>
          <a:xfrm>
            <a:off x="470297" y="6061353"/>
            <a:ext cx="8203406" cy="1326833"/>
          </a:xfrm>
          <a:prstGeom prst="roundRect">
            <a:avLst>
              <a:gd name="adj" fmla="val 42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219" y="6203275"/>
            <a:ext cx="403146" cy="403146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067" y="6291501"/>
            <a:ext cx="181332" cy="226695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612219" y="6740723"/>
            <a:ext cx="1679853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Learning</a:t>
            </a:r>
            <a:endParaRPr lang="en-US" sz="1300" dirty="0"/>
          </a:p>
        </p:txBody>
      </p:sp>
      <p:sp>
        <p:nvSpPr>
          <p:cNvPr id="24" name="Text 13"/>
          <p:cNvSpPr/>
          <p:nvPr/>
        </p:nvSpPr>
        <p:spPr>
          <a:xfrm>
            <a:off x="612219" y="7031236"/>
            <a:ext cx="79195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 retraining capabilities based on new inputs and validated discoveries, ensuring continuous improvement.</a:t>
            </a:r>
            <a:endParaRPr lang="en-US" sz="1050" dirty="0"/>
          </a:p>
        </p:txBody>
      </p:sp>
      <p:sp>
        <p:nvSpPr>
          <p:cNvPr id="25" name="Text 14"/>
          <p:cNvSpPr/>
          <p:nvPr/>
        </p:nvSpPr>
        <p:spPr>
          <a:xfrm>
            <a:off x="470297" y="7539276"/>
            <a:ext cx="820340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"Empowering discovery through real-time analysis and intuitive visualization tools designed for the modern astronomer."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0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980" y="2624018"/>
            <a:ext cx="12608719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Expanding the Frontier of Space Discovery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01980" y="3795713"/>
            <a:ext cx="2150150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Impact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01980" y="4236363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Accelerates exoplanet classification and discovery workflows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1980" y="4571762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Makes NASA's vast open data archives globally accessible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1980" y="4907161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Promotes STEM engagement through citizen science initiatives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1980" y="5242560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Supports next-generation astronomical research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2608" y="3795713"/>
            <a:ext cx="2428280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2608" y="4236363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 with JWST and upcoming NASA missions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532608" y="4571762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Unsupervised anomaly detection for rare planetary types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532608" y="4907161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Deployment on NASA's Open Science Cloud platform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32608" y="5242560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Enhanced machine learning for atmospheric characterization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01980" y="5771436"/>
            <a:ext cx="4360783" cy="516017"/>
          </a:xfrm>
          <a:prstGeom prst="roundRect">
            <a:avLst>
              <a:gd name="adj" fmla="val 48003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308" y="5868233"/>
            <a:ext cx="258008" cy="32242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73906" y="6459379"/>
            <a:ext cx="260961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NASA Exoplanet Archive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5134689" y="5771436"/>
            <a:ext cx="4360902" cy="516017"/>
          </a:xfrm>
          <a:prstGeom prst="roundRect">
            <a:avLst>
              <a:gd name="adj" fmla="val 48003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136" y="5868233"/>
            <a:ext cx="258008" cy="32242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306616" y="6459379"/>
            <a:ext cx="246114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Kepler, K2, TESS Teams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9667518" y="5771436"/>
            <a:ext cx="4360902" cy="516017"/>
          </a:xfrm>
          <a:prstGeom prst="roundRect">
            <a:avLst>
              <a:gd name="adj" fmla="val 48003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965" y="5868233"/>
            <a:ext cx="258008" cy="32242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39444" y="6459379"/>
            <a:ext cx="294274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Open-Source Communities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859988" y="7286982"/>
            <a:ext cx="13168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"AI is the telescope of the digital age — revealing the unseen worlds that await discovery."</a:t>
            </a:r>
            <a:endParaRPr lang="en-US" sz="1350" dirty="0"/>
          </a:p>
        </p:txBody>
      </p:sp>
      <p:sp>
        <p:nvSpPr>
          <p:cNvPr id="24" name="Shape 18"/>
          <p:cNvSpPr/>
          <p:nvPr/>
        </p:nvSpPr>
        <p:spPr>
          <a:xfrm>
            <a:off x="601980" y="7093506"/>
            <a:ext cx="22860" cy="662226"/>
          </a:xfrm>
          <a:prstGeom prst="rect">
            <a:avLst/>
          </a:prstGeom>
          <a:solidFill>
            <a:srgbClr val="481C9E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651</Words>
  <Application>Microsoft Macintosh PowerPoint</Application>
  <PresentationFormat>Custom</PresentationFormat>
  <Paragraphs>90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Montserrat</vt:lpstr>
      <vt:lpstr>Arial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Niharika</cp:lastModifiedBy>
  <cp:revision>5</cp:revision>
  <dcterms:created xsi:type="dcterms:W3CDTF">2025-10-05T18:33:30Z</dcterms:created>
  <dcterms:modified xsi:type="dcterms:W3CDTF">2025-10-05T19:26:37Z</dcterms:modified>
</cp:coreProperties>
</file>